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Segment A Bold" charset="1" panose="00000800000000000000"/>
      <p:regular r:id="rId18"/>
    </p:embeddedFont>
    <p:embeddedFont>
      <p:font typeface="Segoe Script" charset="1" panose="020B0504020000000003"/>
      <p:regular r:id="rId19"/>
    </p:embeddedFont>
    <p:embeddedFont>
      <p:font typeface="Sensa Wild Fill" charset="1" panose="00000500000000000000"/>
      <p:regular r:id="rId20"/>
    </p:embeddedFont>
    <p:embeddedFont>
      <p:font typeface="Akzidenz-Grotesk" charset="1" panose="02000503030000020003"/>
      <p:regular r:id="rId21"/>
    </p:embeddedFont>
    <p:embeddedFont>
      <p:font typeface="Cup Cakes" charset="1" panose="000005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3.jpe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82233" y="442029"/>
            <a:ext cx="13368801" cy="10865189"/>
          </a:xfrm>
          <a:custGeom>
            <a:avLst/>
            <a:gdLst/>
            <a:ahLst/>
            <a:cxnLst/>
            <a:rect r="r" b="b" t="t" l="l"/>
            <a:pathLst>
              <a:path h="10865189" w="13368801">
                <a:moveTo>
                  <a:pt x="0" y="0"/>
                </a:moveTo>
                <a:lnTo>
                  <a:pt x="13368801" y="0"/>
                </a:lnTo>
                <a:lnTo>
                  <a:pt x="13368801" y="10865189"/>
                </a:lnTo>
                <a:lnTo>
                  <a:pt x="0" y="108651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03958" y="2754869"/>
            <a:ext cx="12077311" cy="2985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440"/>
              </a:lnSpc>
            </a:pPr>
            <a:r>
              <a:rPr lang="en-US" sz="17457">
                <a:solidFill>
                  <a:srgbClr val="FFFFFF"/>
                </a:solidFill>
                <a:latin typeface="Segment A Bold"/>
                <a:ea typeface="Segment A Bold"/>
                <a:cs typeface="Segment A Bold"/>
                <a:sym typeface="Segment A Bold"/>
              </a:rPr>
              <a:t>BUSINESS CONTRACT VALIDATION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587409" y="3021569"/>
            <a:ext cx="5238972" cy="578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8"/>
              </a:lnSpc>
            </a:pPr>
            <a:r>
              <a:rPr lang="en-US" sz="3398">
                <a:solidFill>
                  <a:srgbClr val="FFFFFF"/>
                </a:solidFill>
                <a:latin typeface="Segoe Script"/>
                <a:ea typeface="Segoe Script"/>
                <a:cs typeface="Segoe Script"/>
                <a:sym typeface="Segoe Script"/>
              </a:rPr>
              <a:t>Intel Unnati Training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274538" y="8374372"/>
            <a:ext cx="7013462" cy="2135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3"/>
              </a:lnSpc>
            </a:pPr>
            <a:r>
              <a:rPr lang="en-US" sz="2059">
                <a:solidFill>
                  <a:srgbClr val="FFFFFF"/>
                </a:solidFill>
                <a:latin typeface="Segoe Script"/>
                <a:ea typeface="Segoe Script"/>
                <a:cs typeface="Segoe Script"/>
                <a:sym typeface="Segoe Script"/>
              </a:rPr>
              <a:t>R. Renu Sree</a:t>
            </a:r>
            <a:r>
              <a:rPr lang="en-US" sz="2059">
                <a:solidFill>
                  <a:srgbClr val="FFFFFF"/>
                </a:solidFill>
                <a:latin typeface="Segoe Script"/>
                <a:ea typeface="Segoe Script"/>
                <a:cs typeface="Segoe Script"/>
                <a:sym typeface="Segoe Script"/>
              </a:rPr>
              <a:t> - BU21CSEN0100834</a:t>
            </a:r>
          </a:p>
          <a:p>
            <a:pPr algn="l">
              <a:lnSpc>
                <a:spcPts val="2883"/>
              </a:lnSpc>
            </a:pPr>
            <a:r>
              <a:rPr lang="en-US" sz="2059">
                <a:solidFill>
                  <a:srgbClr val="FFFFFF"/>
                </a:solidFill>
                <a:latin typeface="Segoe Script"/>
                <a:ea typeface="Segoe Script"/>
                <a:cs typeface="Segoe Script"/>
                <a:sym typeface="Segoe Script"/>
              </a:rPr>
              <a:t>P Pranav Ranga Sai - BU21CSEN0100879</a:t>
            </a:r>
          </a:p>
          <a:p>
            <a:pPr algn="l">
              <a:lnSpc>
                <a:spcPts val="2883"/>
              </a:lnSpc>
            </a:pPr>
            <a:r>
              <a:rPr lang="en-US" sz="2059">
                <a:solidFill>
                  <a:srgbClr val="FFFFFF"/>
                </a:solidFill>
                <a:latin typeface="Segoe Script"/>
                <a:ea typeface="Segoe Script"/>
                <a:cs typeface="Segoe Script"/>
                <a:sym typeface="Segoe Script"/>
              </a:rPr>
              <a:t>R N Kanaga Sowmiya - BU21CSEN0300475</a:t>
            </a:r>
          </a:p>
          <a:p>
            <a:pPr algn="l">
              <a:lnSpc>
                <a:spcPts val="2883"/>
              </a:lnSpc>
            </a:pPr>
            <a:r>
              <a:rPr lang="en-US" sz="2059">
                <a:solidFill>
                  <a:srgbClr val="FFFFFF"/>
                </a:solidFill>
                <a:latin typeface="Segoe Script"/>
                <a:ea typeface="Segoe Script"/>
                <a:cs typeface="Segoe Script"/>
                <a:sym typeface="Segoe Script"/>
              </a:rPr>
              <a:t>Indraja S - BU21CSEN0101984</a:t>
            </a:r>
          </a:p>
          <a:p>
            <a:pPr algn="l">
              <a:lnSpc>
                <a:spcPts val="2883"/>
              </a:lnSpc>
            </a:pPr>
            <a:r>
              <a:rPr lang="en-US" sz="2059">
                <a:solidFill>
                  <a:srgbClr val="FFFFFF"/>
                </a:solidFill>
                <a:latin typeface="Segoe Script"/>
                <a:ea typeface="Segoe Script"/>
                <a:cs typeface="Segoe Script"/>
                <a:sym typeface="Segoe Script"/>
              </a:rPr>
              <a:t>Shaik Muzammil - BU21CSEN0100858</a:t>
            </a:r>
          </a:p>
          <a:p>
            <a:pPr algn="l">
              <a:lnSpc>
                <a:spcPts val="2883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274538" y="7906325"/>
            <a:ext cx="2929677" cy="275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3"/>
              </a:lnSpc>
            </a:pPr>
            <a:r>
              <a:rPr lang="en-US" sz="2114" u="sng">
                <a:solidFill>
                  <a:srgbClr val="FFFFFF"/>
                </a:solidFill>
                <a:latin typeface="Sensa Wild Fill"/>
                <a:ea typeface="Sensa Wild Fill"/>
                <a:cs typeface="Sensa Wild Fill"/>
                <a:sym typeface="Sensa Wild Fill"/>
              </a:rPr>
              <a:t>Team Members 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049028" y="258625"/>
            <a:ext cx="5238972" cy="578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8"/>
              </a:lnSpc>
            </a:pPr>
            <a:r>
              <a:rPr lang="en-US" sz="3398">
                <a:solidFill>
                  <a:srgbClr val="FFFFFF"/>
                </a:solidFill>
                <a:latin typeface="Segoe Script"/>
                <a:ea typeface="Segoe Script"/>
                <a:cs typeface="Segoe Script"/>
                <a:sym typeface="Segoe Script"/>
              </a:rPr>
              <a:t>Gitam University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2700" y="-140135"/>
            <a:ext cx="9913515" cy="2099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02"/>
              </a:lnSpc>
            </a:pPr>
            <a:r>
              <a:rPr lang="en-US" sz="12215" u="sng">
                <a:solidFill>
                  <a:srgbClr val="FFFFFF"/>
                </a:solidFill>
                <a:latin typeface="Segment A Bold"/>
                <a:ea typeface="Segment A Bold"/>
                <a:cs typeface="Segment A Bold"/>
                <a:sym typeface="Segment A Bold"/>
              </a:rPr>
              <a:t>CHALLENGES AND SOLUTION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6641998"/>
            <a:ext cx="18288000" cy="4586114"/>
            <a:chOff x="0" y="0"/>
            <a:chExt cx="24384000" cy="6114819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18593" r="0" b="43767"/>
            <a:stretch>
              <a:fillRect/>
            </a:stretch>
          </p:blipFill>
          <p:spPr>
            <a:xfrm flipH="false" flipV="false">
              <a:off x="0" y="0"/>
              <a:ext cx="24384000" cy="6114819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7740854" y="263144"/>
            <a:ext cx="12504316" cy="3239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5"/>
              </a:lnSpc>
              <a:spcBef>
                <a:spcPct val="0"/>
              </a:spcBef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Common Issues: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  <a:r>
              <a:rPr lang="en-US" sz="2575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Text Extraction: Difficulties in extracting text from complex PDFs.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  <a:r>
              <a:rPr lang="en-US" sz="2575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Entity Recognition: Ensuring high accuracy in detecting entities.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</a:p>
          <a:p>
            <a:pPr algn="l">
              <a:lnSpc>
                <a:spcPts val="3605"/>
              </a:lnSpc>
              <a:spcBef>
                <a:spcPct val="0"/>
              </a:spcBef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Solutions: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  <a:r>
              <a:rPr lang="en-US" sz="2575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Improved text extraction methods and handling of different file formats.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  <a:r>
              <a:rPr lang="en-US" sz="2575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Fine-tuning the NLP model to enhance entity recognition accuracy.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40854" y="4021674"/>
            <a:ext cx="6821082" cy="19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66"/>
              </a:lnSpc>
            </a:pPr>
            <a:r>
              <a:rPr lang="en-US" sz="2761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Additional Features:</a:t>
            </a:r>
          </a:p>
          <a:p>
            <a:pPr algn="just">
              <a:lnSpc>
                <a:spcPts val="3866"/>
              </a:lnSpc>
            </a:pPr>
            <a:r>
              <a:rPr lang="en-US" sz="2761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Real-time validation feedback. </a:t>
            </a:r>
          </a:p>
          <a:p>
            <a:pPr algn="just">
              <a:lnSpc>
                <a:spcPts val="3866"/>
              </a:lnSpc>
            </a:pPr>
            <a:r>
              <a:rPr lang="en-US" sz="2761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Customizable templates and keyword lists.</a:t>
            </a:r>
          </a:p>
          <a:p>
            <a:pPr algn="just">
              <a:lnSpc>
                <a:spcPts val="386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7218015"/>
            <a:ext cx="18288000" cy="3068985"/>
            <a:chOff x="0" y="0"/>
            <a:chExt cx="24384000" cy="409198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7406" r="0" b="37406"/>
            <a:stretch>
              <a:fillRect/>
            </a:stretch>
          </p:blipFill>
          <p:spPr>
            <a:xfrm flipH="false" flipV="false">
              <a:off x="0" y="0"/>
              <a:ext cx="24384000" cy="4091980"/>
            </a:xfrm>
            <a:prstGeom prst="rect">
              <a:avLst/>
            </a:prstGeom>
          </p:spPr>
        </p:pic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28700" y="2509775"/>
            <a:ext cx="3442405" cy="6588336"/>
            <a:chOff x="0" y="0"/>
            <a:chExt cx="5308600" cy="1016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247650" y="271780"/>
              <a:ext cx="4812030" cy="9627870"/>
            </a:xfrm>
            <a:custGeom>
              <a:avLst/>
              <a:gdLst/>
              <a:ahLst/>
              <a:cxnLst/>
              <a:rect r="r" b="b" t="t" l="l"/>
              <a:pathLst>
                <a:path h="9627870" w="4812030">
                  <a:moveTo>
                    <a:pt x="4812030" y="9627870"/>
                  </a:moveTo>
                  <a:lnTo>
                    <a:pt x="0" y="9627870"/>
                  </a:lnTo>
                  <a:lnTo>
                    <a:pt x="0" y="0"/>
                  </a:lnTo>
                  <a:lnTo>
                    <a:pt x="4812030" y="0"/>
                  </a:lnTo>
                  <a:lnTo>
                    <a:pt x="4812030" y="9627870"/>
                  </a:lnTo>
                  <a:close/>
                </a:path>
              </a:pathLst>
            </a:custGeom>
            <a:blipFill>
              <a:blip r:embed="rId3"/>
              <a:stretch>
                <a:fillRect l="-16651" t="0" r="-16651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08600" cy="10160000"/>
            </a:xfrm>
            <a:custGeom>
              <a:avLst/>
              <a:gdLst/>
              <a:ahLst/>
              <a:cxnLst/>
              <a:rect r="r" b="b" t="t" l="l"/>
              <a:pathLst>
                <a:path h="10160000" w="5308600">
                  <a:moveTo>
                    <a:pt x="5308600" y="10160000"/>
                  </a:moveTo>
                  <a:lnTo>
                    <a:pt x="0" y="10160000"/>
                  </a:lnTo>
                  <a:lnTo>
                    <a:pt x="0" y="0"/>
                  </a:lnTo>
                  <a:lnTo>
                    <a:pt x="5308600" y="0"/>
                  </a:lnTo>
                  <a:lnTo>
                    <a:pt x="5308600" y="10160000"/>
                  </a:lnTo>
                  <a:close/>
                </a:path>
              </a:pathLst>
            </a:custGeom>
            <a:blipFill>
              <a:blip r:embed="rId4"/>
              <a:stretch>
                <a:fillRect l="-39" t="0" r="-39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223741" y="-400442"/>
            <a:ext cx="9913515" cy="2099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02"/>
              </a:lnSpc>
            </a:pPr>
            <a:r>
              <a:rPr lang="en-US" sz="12215" u="sng">
                <a:solidFill>
                  <a:srgbClr val="FFFFFF"/>
                </a:solidFill>
                <a:latin typeface="Segment A Bold"/>
                <a:ea typeface="Segment A Bold"/>
                <a:cs typeface="Segment A Bold"/>
                <a:sym typeface="Segment A Bold"/>
              </a:rPr>
              <a:t>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943873" y="663617"/>
            <a:ext cx="12504316" cy="6440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5"/>
              </a:lnSpc>
              <a:spcBef>
                <a:spcPct val="0"/>
              </a:spcBef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Summary: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</a:p>
          <a:p>
            <a:pPr algn="l" marL="556052" indent="-278026" lvl="1">
              <a:lnSpc>
                <a:spcPts val="3605"/>
              </a:lnSpc>
              <a:spcBef>
                <a:spcPct val="0"/>
              </a:spcBef>
              <a:buFont typeface="Arial"/>
              <a:buChar char="•"/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We have developed an efficient tool for business contract validation.</a:t>
            </a:r>
          </a:p>
          <a:p>
            <a:pPr algn="l" marL="556052" indent="-278026" lvl="1">
              <a:lnSpc>
                <a:spcPts val="3605"/>
              </a:lnSpc>
              <a:spcBef>
                <a:spcPct val="0"/>
              </a:spcBef>
              <a:buFont typeface="Arial"/>
              <a:buChar char="•"/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Leveraged React.js, Flask, and SpaCy for a robust solution.</a:t>
            </a:r>
          </a:p>
          <a:p>
            <a:pPr algn="l" marL="556052" indent="-278026" lvl="1">
              <a:lnSpc>
                <a:spcPts val="3605"/>
              </a:lnSpc>
              <a:spcBef>
                <a:spcPct val="0"/>
              </a:spcBef>
              <a:buFont typeface="Arial"/>
              <a:buChar char="•"/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Demonstrated significant improvements in speed and accuracy.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</a:p>
          <a:p>
            <a:pPr algn="l">
              <a:lnSpc>
                <a:spcPts val="3605"/>
              </a:lnSpc>
              <a:spcBef>
                <a:spcPct val="0"/>
              </a:spcBef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Impact:</a:t>
            </a:r>
          </a:p>
          <a:p>
            <a:pPr algn="l" marL="556052" indent="-278026" lvl="1">
              <a:lnSpc>
                <a:spcPts val="3605"/>
              </a:lnSpc>
              <a:spcBef>
                <a:spcPct val="0"/>
              </a:spcBef>
              <a:buFont typeface="Arial"/>
              <a:buChar char="•"/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Reduces the time and effort required for contract validation.</a:t>
            </a:r>
          </a:p>
          <a:p>
            <a:pPr algn="l" marL="556052" indent="-278026" lvl="1">
              <a:lnSpc>
                <a:spcPts val="3605"/>
              </a:lnSpc>
              <a:spcBef>
                <a:spcPct val="0"/>
              </a:spcBef>
              <a:buFont typeface="Arial"/>
              <a:buChar char="•"/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Enhances consistency and reliability in identifying key contract elements.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</a:p>
          <a:p>
            <a:pPr algn="l">
              <a:lnSpc>
                <a:spcPts val="3605"/>
              </a:lnSpc>
              <a:spcBef>
                <a:spcPct val="0"/>
              </a:spcBef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Learnings:</a:t>
            </a:r>
          </a:p>
          <a:p>
            <a:pPr algn="l" marL="556052" indent="-278026" lvl="1">
              <a:lnSpc>
                <a:spcPts val="3605"/>
              </a:lnSpc>
              <a:spcBef>
                <a:spcPct val="0"/>
              </a:spcBef>
              <a:buFont typeface="Arial"/>
              <a:buChar char="•"/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Gained insights into the challenges and solutions in automating contract validation.</a:t>
            </a:r>
          </a:p>
          <a:p>
            <a:pPr algn="l" marL="556052" indent="-278026" lvl="1">
              <a:lnSpc>
                <a:spcPts val="3605"/>
              </a:lnSpc>
              <a:spcBef>
                <a:spcPct val="0"/>
              </a:spcBef>
              <a:buFont typeface="Arial"/>
              <a:buChar char="•"/>
            </a:pPr>
            <a:r>
              <a:rPr lang="en-US" sz="2575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Learned the importance of fine-tuning NLP models for specific use cases.</a:t>
            </a:r>
          </a:p>
          <a:p>
            <a:pPr algn="l">
              <a:lnSpc>
                <a:spcPts val="360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1389" y="2909900"/>
            <a:ext cx="6885222" cy="2980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440"/>
              </a:lnSpc>
            </a:pPr>
            <a:r>
              <a:rPr lang="en-US" sz="17457">
                <a:solidFill>
                  <a:srgbClr val="FFFFFF"/>
                </a:solidFill>
                <a:latin typeface="Segment A Bold"/>
                <a:ea typeface="Segment A Bold"/>
                <a:cs typeface="Segment A Bold"/>
                <a:sym typeface="Segment A Bold"/>
              </a:rPr>
              <a:t>THANK YOU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462470" y="8418415"/>
            <a:ext cx="5311789" cy="1144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8"/>
              </a:lnSpc>
            </a:pPr>
            <a:r>
              <a:rPr lang="en-US" sz="3298">
                <a:solidFill>
                  <a:srgbClr val="FFFFFF"/>
                </a:solidFill>
                <a:latin typeface="Cup Cakes"/>
                <a:ea typeface="Cup Cakes"/>
                <a:cs typeface="Cup Cakes"/>
                <a:sym typeface="Cup Cakes"/>
              </a:rPr>
              <a:t>Team </a:t>
            </a:r>
          </a:p>
          <a:p>
            <a:pPr algn="ctr">
              <a:lnSpc>
                <a:spcPts val="4618"/>
              </a:lnSpc>
            </a:pPr>
            <a:r>
              <a:rPr lang="en-US" sz="3298">
                <a:solidFill>
                  <a:srgbClr val="FFFFFF"/>
                </a:solidFill>
                <a:latin typeface="Cup Cakes"/>
                <a:ea typeface="Cup Cakes"/>
                <a:cs typeface="Cup Cakes"/>
                <a:sym typeface="Cup Cakes"/>
              </a:rPr>
              <a:t> VANGUARD CREW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7482233" y="442029"/>
            <a:ext cx="13368801" cy="10865189"/>
          </a:xfrm>
          <a:custGeom>
            <a:avLst/>
            <a:gdLst/>
            <a:ahLst/>
            <a:cxnLst/>
            <a:rect r="r" b="b" t="t" l="l"/>
            <a:pathLst>
              <a:path h="10865189" w="13368801">
                <a:moveTo>
                  <a:pt x="0" y="0"/>
                </a:moveTo>
                <a:lnTo>
                  <a:pt x="13368801" y="0"/>
                </a:lnTo>
                <a:lnTo>
                  <a:pt x="13368801" y="10865189"/>
                </a:lnTo>
                <a:lnTo>
                  <a:pt x="0" y="108651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728137" y="0"/>
            <a:ext cx="11559863" cy="10287000"/>
            <a:chOff x="0" y="0"/>
            <a:chExt cx="15413151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2495" t="0" r="12495" b="0"/>
            <a:stretch>
              <a:fillRect/>
            </a:stretch>
          </p:blipFill>
          <p:spPr>
            <a:xfrm flipH="false" flipV="false">
              <a:off x="0" y="0"/>
              <a:ext cx="15413151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589311" y="2430158"/>
            <a:ext cx="8272244" cy="2643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1"/>
              </a:lnSpc>
            </a:pPr>
            <a:r>
              <a:rPr lang="en-US" sz="2972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01 - Introduction</a:t>
            </a:r>
          </a:p>
          <a:p>
            <a:pPr algn="l">
              <a:lnSpc>
                <a:spcPts val="4161"/>
              </a:lnSpc>
            </a:pPr>
            <a:r>
              <a:rPr lang="en-US" sz="2972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02 - Project Motivation</a:t>
            </a:r>
          </a:p>
          <a:p>
            <a:pPr algn="l">
              <a:lnSpc>
                <a:spcPts val="4161"/>
              </a:lnSpc>
            </a:pPr>
            <a:r>
              <a:rPr lang="en-US" sz="2972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03 - System Architecture</a:t>
            </a:r>
          </a:p>
          <a:p>
            <a:pPr algn="l">
              <a:lnSpc>
                <a:spcPts val="4161"/>
              </a:lnSpc>
            </a:pPr>
            <a:r>
              <a:rPr lang="en-US" sz="2972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04 - Challenges and Solutions</a:t>
            </a:r>
          </a:p>
          <a:p>
            <a:pPr algn="l">
              <a:lnSpc>
                <a:spcPts val="4161"/>
              </a:lnSpc>
            </a:pPr>
            <a:r>
              <a:rPr lang="en-US" sz="2972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05 - Conclusion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89311" y="351306"/>
            <a:ext cx="2531722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99"/>
              </a:lnSpc>
            </a:pPr>
            <a:r>
              <a:rPr lang="en-US" sz="9999" u="sng">
                <a:solidFill>
                  <a:srgbClr val="FFFFFF"/>
                </a:solidFill>
                <a:latin typeface="Segment A Bold"/>
                <a:ea typeface="Segment A Bold"/>
                <a:cs typeface="Segment A Bold"/>
                <a:sym typeface="Segment A Bold"/>
              </a:rPr>
              <a:t>CONTENS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67839" y="4041399"/>
            <a:ext cx="8982750" cy="3975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8"/>
              </a:lnSpc>
            </a:pPr>
            <a:r>
              <a:rPr lang="en-US" sz="2491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In the business world, contracts are fundamental to defining the terms and conditions of agreements between parties. Manual validation of these contracts can be time-consuming and prone to errors, leading to potential risks and non-compliance issues. Our project addresses these challenges by providing a solution that leverages advanced technologies to streamline and enhance the contract validation process.</a:t>
            </a:r>
          </a:p>
          <a:p>
            <a:pPr algn="l">
              <a:lnSpc>
                <a:spcPts val="3488"/>
              </a:lnSpc>
            </a:pPr>
          </a:p>
          <a:p>
            <a:pPr algn="l">
              <a:lnSpc>
                <a:spcPts val="3488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4487039" y="1523092"/>
            <a:ext cx="4760909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99"/>
              </a:lnSpc>
            </a:pPr>
            <a:r>
              <a:rPr lang="en-US" sz="9999" u="sng">
                <a:solidFill>
                  <a:srgbClr val="FFFFFF"/>
                </a:solidFill>
                <a:latin typeface="Segment A Bold"/>
                <a:ea typeface="Segment A Bold"/>
                <a:cs typeface="Segment A Bold"/>
                <a:sym typeface="Segment A Bold"/>
              </a:rPr>
              <a:t>INTRODUCTION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065147" y="0"/>
            <a:ext cx="7222853" cy="10287000"/>
            <a:chOff x="0" y="0"/>
            <a:chExt cx="9630471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6610" t="0" r="26610" b="0"/>
            <a:stretch>
              <a:fillRect/>
            </a:stretch>
          </p:blipFill>
          <p:spPr>
            <a:xfrm flipH="false" flipV="false">
              <a:off x="0" y="0"/>
              <a:ext cx="9630471" cy="137160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0" y="0"/>
            <a:ext cx="1253280" cy="10287000"/>
            <a:chOff x="0" y="0"/>
            <a:chExt cx="1671041" cy="1371600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87808" t="0" r="4074" b="0"/>
            <a:stretch>
              <a:fillRect/>
            </a:stretch>
          </p:blipFill>
          <p:spPr>
            <a:xfrm flipH="false" flipV="false">
              <a:off x="0" y="0"/>
              <a:ext cx="1671041" cy="13716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85191" y="69850"/>
            <a:ext cx="6588392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99"/>
              </a:lnSpc>
            </a:pPr>
            <a:r>
              <a:rPr lang="en-US" sz="9999" u="sng">
                <a:solidFill>
                  <a:srgbClr val="FFFFFF"/>
                </a:solidFill>
                <a:latin typeface="Segment A Bold"/>
                <a:ea typeface="Segment A Bold"/>
                <a:cs typeface="Segment A Bold"/>
                <a:sym typeface="Segment A Bold"/>
              </a:rPr>
              <a:t>PROJECT MOTIVATION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351809" y="2454932"/>
            <a:ext cx="9003235" cy="5686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9"/>
              </a:lnSpc>
            </a:pPr>
            <a:r>
              <a:rPr lang="en-US" sz="2464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Why Contract Validation?</a:t>
            </a:r>
          </a:p>
          <a:p>
            <a:pPr algn="l" marL="532028" indent="-266014" lvl="1">
              <a:lnSpc>
                <a:spcPts val="3449"/>
              </a:lnSpc>
              <a:buFont typeface="Arial"/>
              <a:buChar char="•"/>
            </a:pPr>
            <a:r>
              <a:rPr lang="en-US" sz="2464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Ensures compliance with legal and business standards.</a:t>
            </a:r>
          </a:p>
          <a:p>
            <a:pPr algn="l" marL="532028" indent="-266014" lvl="1">
              <a:lnSpc>
                <a:spcPts val="3449"/>
              </a:lnSpc>
              <a:buFont typeface="Arial"/>
              <a:buChar char="•"/>
            </a:pPr>
            <a:r>
              <a:rPr lang="en-US" sz="2464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Identifies critical terms and conditions.</a:t>
            </a:r>
          </a:p>
          <a:p>
            <a:pPr algn="l" marL="532028" indent="-266014" lvl="1">
              <a:lnSpc>
                <a:spcPts val="3449"/>
              </a:lnSpc>
              <a:buFont typeface="Arial"/>
              <a:buChar char="•"/>
            </a:pPr>
            <a:r>
              <a:rPr lang="en-US" sz="2464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Reduces the risk of oversight and errors in manual validation.</a:t>
            </a:r>
          </a:p>
          <a:p>
            <a:pPr algn="l">
              <a:lnSpc>
                <a:spcPts val="3449"/>
              </a:lnSpc>
            </a:pPr>
          </a:p>
          <a:p>
            <a:pPr algn="l">
              <a:lnSpc>
                <a:spcPts val="3449"/>
              </a:lnSpc>
            </a:pPr>
            <a:r>
              <a:rPr lang="en-US" sz="2464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Challenges in Manual Validation:</a:t>
            </a:r>
          </a:p>
          <a:p>
            <a:pPr algn="l" marL="532028" indent="-266014" lvl="1">
              <a:lnSpc>
                <a:spcPts val="3449"/>
              </a:lnSpc>
              <a:buFont typeface="Arial"/>
              <a:buChar char="•"/>
            </a:pPr>
            <a:r>
              <a:rPr lang="en-US" sz="2464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Time-consuming and prone to human error.</a:t>
            </a:r>
          </a:p>
          <a:p>
            <a:pPr algn="l" marL="532028" indent="-266014" lvl="1">
              <a:lnSpc>
                <a:spcPts val="3449"/>
              </a:lnSpc>
              <a:buFont typeface="Arial"/>
              <a:buChar char="•"/>
            </a:pPr>
            <a:r>
              <a:rPr lang="en-US" sz="2464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It is d</a:t>
            </a:r>
            <a:r>
              <a:rPr lang="en-US" sz="2464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ifficult to maintain consistency across different contracts.</a:t>
            </a:r>
          </a:p>
          <a:p>
            <a:pPr algn="l">
              <a:lnSpc>
                <a:spcPts val="3449"/>
              </a:lnSpc>
            </a:pPr>
          </a:p>
          <a:p>
            <a:pPr algn="l">
              <a:lnSpc>
                <a:spcPts val="3449"/>
              </a:lnSpc>
            </a:pPr>
            <a:r>
              <a:rPr lang="en-US" sz="2464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Automation Benefits:</a:t>
            </a:r>
          </a:p>
          <a:p>
            <a:pPr algn="l" marL="532028" indent="-266014" lvl="1">
              <a:lnSpc>
                <a:spcPts val="3449"/>
              </a:lnSpc>
              <a:buFont typeface="Arial"/>
              <a:buChar char="•"/>
            </a:pPr>
            <a:r>
              <a:rPr lang="en-US" sz="2464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Speeds up the validation process.</a:t>
            </a:r>
          </a:p>
          <a:p>
            <a:pPr algn="l">
              <a:lnSpc>
                <a:spcPts val="3449"/>
              </a:lnSpc>
            </a:pPr>
          </a:p>
          <a:p>
            <a:pPr algn="l">
              <a:lnSpc>
                <a:spcPts val="344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0" y="0"/>
            <a:ext cx="6991986" cy="10287000"/>
            <a:chOff x="0" y="0"/>
            <a:chExt cx="9322647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9948" t="0" r="44766" b="0"/>
            <a:stretch>
              <a:fillRect/>
            </a:stretch>
          </p:blipFill>
          <p:spPr>
            <a:xfrm flipH="false" flipV="false">
              <a:off x="0" y="0"/>
              <a:ext cx="9322647" cy="137160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6714866" y="0"/>
            <a:ext cx="1573134" cy="10287000"/>
            <a:chOff x="0" y="0"/>
            <a:chExt cx="2097511" cy="1371600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68936" t="0" r="20875" b="0"/>
            <a:stretch>
              <a:fillRect/>
            </a:stretch>
          </p:blipFill>
          <p:spPr>
            <a:xfrm flipH="false" flipV="false">
              <a:off x="0" y="0"/>
              <a:ext cx="2097511" cy="13716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05822"/>
            <a:ext cx="5417565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99"/>
              </a:lnSpc>
            </a:pPr>
            <a:r>
              <a:rPr lang="en-US" sz="9999" u="sng">
                <a:solidFill>
                  <a:srgbClr val="FFFFFF"/>
                </a:solidFill>
                <a:latin typeface="Segment A Bold"/>
                <a:ea typeface="Segment A Bold"/>
                <a:cs typeface="Segment A Bold"/>
                <a:sym typeface="Segment A Bold"/>
              </a:rPr>
              <a:t>SYSTEM ARCHITECTUTRE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2556032"/>
            <a:ext cx="8311228" cy="7730968"/>
            <a:chOff x="0" y="0"/>
            <a:chExt cx="11081638" cy="10307957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14119" t="0" r="14119" b="0"/>
            <a:stretch>
              <a:fillRect/>
            </a:stretch>
          </p:blipFill>
          <p:spPr>
            <a:xfrm flipH="false" flipV="false">
              <a:off x="0" y="0"/>
              <a:ext cx="11081638" cy="10307957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8191086" y="593048"/>
            <a:ext cx="9709781" cy="957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67"/>
              </a:lnSpc>
            </a:pPr>
            <a:r>
              <a:rPr lang="en-US" sz="2333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Components</a:t>
            </a:r>
          </a:p>
          <a:p>
            <a:pPr algn="just" marL="503866" indent="-251933" lvl="1">
              <a:lnSpc>
                <a:spcPts val="3267"/>
              </a:lnSpc>
              <a:buAutoNum type="arabicPeriod" startAt="1"/>
            </a:pPr>
            <a:r>
              <a:rPr lang="en-US" sz="2333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Frontend:</a:t>
            </a:r>
          </a:p>
          <a:p>
            <a:pPr algn="just">
              <a:lnSpc>
                <a:spcPts val="3267"/>
              </a:lnSpc>
            </a:pPr>
          </a:p>
          <a:p>
            <a:pPr algn="just" marL="1007733" indent="-335911" lvl="2">
              <a:lnSpc>
                <a:spcPts val="3267"/>
              </a:lnSpc>
              <a:buFont typeface="Arial"/>
              <a:buChar char="⚬"/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React.js:</a:t>
            </a:r>
          </a:p>
          <a:p>
            <a:pPr algn="just" marL="1511599" indent="-377900" lvl="3">
              <a:lnSpc>
                <a:spcPts val="3267"/>
              </a:lnSpc>
              <a:buFont typeface="Arial"/>
              <a:buChar char="￭"/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Role: </a:t>
            </a: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The front end is responsible for the user interface, allowing users to upload contract files and view the validation results.</a:t>
            </a:r>
          </a:p>
          <a:p>
            <a:pPr algn="just" marL="1511599" indent="-377900" lvl="3">
              <a:lnSpc>
                <a:spcPts val="3267"/>
              </a:lnSpc>
              <a:buFont typeface="Arial"/>
              <a:buChar char="￭"/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Functionality:</a:t>
            </a:r>
          </a:p>
          <a:p>
            <a:pPr algn="just" marL="2015466" indent="-403093" lvl="4">
              <a:lnSpc>
                <a:spcPts val="3267"/>
              </a:lnSpc>
              <a:buFont typeface="Arial"/>
              <a:buChar char="•"/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Provides forms for file upload.</a:t>
            </a:r>
          </a:p>
          <a:p>
            <a:pPr algn="just" marL="2015466" indent="-403093" lvl="4">
              <a:lnSpc>
                <a:spcPts val="3267"/>
              </a:lnSpc>
              <a:buFont typeface="Arial"/>
              <a:buChar char="•"/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Displays the parsed data, highlighted clauses, and key entities.</a:t>
            </a:r>
          </a:p>
          <a:p>
            <a:pPr algn="just">
              <a:lnSpc>
                <a:spcPts val="3267"/>
              </a:lnSpc>
            </a:pPr>
          </a:p>
          <a:p>
            <a:pPr algn="just">
              <a:lnSpc>
                <a:spcPts val="3267"/>
              </a:lnSpc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   2. </a:t>
            </a:r>
            <a:r>
              <a:rPr lang="en-US" sz="2333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Backend:</a:t>
            </a:r>
          </a:p>
          <a:p>
            <a:pPr algn="just">
              <a:lnSpc>
                <a:spcPts val="3267"/>
              </a:lnSpc>
            </a:pPr>
          </a:p>
          <a:p>
            <a:pPr algn="just" marL="1007733" indent="-335911" lvl="2">
              <a:lnSpc>
                <a:spcPts val="3267"/>
              </a:lnSpc>
              <a:buFont typeface="Arial"/>
              <a:buChar char="⚬"/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Flask:</a:t>
            </a:r>
          </a:p>
          <a:p>
            <a:pPr algn="just" marL="1511599" indent="-377900" lvl="3">
              <a:lnSpc>
                <a:spcPts val="3267"/>
              </a:lnSpc>
              <a:buFont typeface="Arial"/>
              <a:buChar char="￭"/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Role: Handles server-side logic, including processing uploaded files and managing requests between the front end and the NLP model.</a:t>
            </a:r>
          </a:p>
          <a:p>
            <a:pPr algn="just" marL="1511599" indent="-377900" lvl="3">
              <a:lnSpc>
                <a:spcPts val="3267"/>
              </a:lnSpc>
              <a:buFont typeface="Arial"/>
              <a:buChar char="￭"/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Functionality:</a:t>
            </a:r>
          </a:p>
          <a:p>
            <a:pPr algn="just" marL="2015466" indent="-403093" lvl="4">
              <a:lnSpc>
                <a:spcPts val="3267"/>
              </a:lnSpc>
              <a:buFont typeface="Arial"/>
              <a:buChar char="•"/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Receives uploaded contract files and optional templates.</a:t>
            </a:r>
          </a:p>
          <a:p>
            <a:pPr algn="just" marL="2015466" indent="-403093" lvl="4">
              <a:lnSpc>
                <a:spcPts val="3267"/>
              </a:lnSpc>
              <a:buFont typeface="Arial"/>
              <a:buChar char="•"/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Manages HTTP requests and responses using Axios.</a:t>
            </a:r>
          </a:p>
          <a:p>
            <a:pPr algn="just" marL="2015466" indent="-403093" lvl="4">
              <a:lnSpc>
                <a:spcPts val="3267"/>
              </a:lnSpc>
              <a:buFont typeface="Arial"/>
              <a:buChar char="•"/>
            </a:pPr>
            <a:r>
              <a:rPr lang="en-US" sz="2333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Interfaces with machine learning components to perform text extraction and analysis.</a:t>
            </a:r>
          </a:p>
          <a:p>
            <a:pPr algn="just">
              <a:lnSpc>
                <a:spcPts val="3267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7218015"/>
            <a:ext cx="18288000" cy="3068985"/>
            <a:chOff x="0" y="0"/>
            <a:chExt cx="24384000" cy="409198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7406" r="0" b="37406"/>
            <a:stretch>
              <a:fillRect/>
            </a:stretch>
          </p:blipFill>
          <p:spPr>
            <a:xfrm flipH="false" flipV="false">
              <a:off x="0" y="0"/>
              <a:ext cx="24384000" cy="409198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593767" y="512953"/>
            <a:ext cx="14302766" cy="6137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3. </a:t>
            </a:r>
            <a:r>
              <a:rPr lang="en-US" sz="2317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NLP Model: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</a:p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SpaCy: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Role: Performs natural language processing tasks to analyze and extract relevant information from the contract text.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Functionality: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Parses the text to identify and highlight key clauses and entities.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Uses pre-trained models to ensure accuracy and relevance in the identified terms and conditions.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</a:p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4</a:t>
            </a:r>
            <a:r>
              <a:rPr lang="en-US" sz="2317" u="sng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. Additional Libraries: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</a:p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PyPDF2: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Role: Extracts text from PDF files to be processed by the NLP model.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Functionality: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Converts PDF content into a text format that can be analyzed.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r>
              <a:rPr lang="en-US" sz="2317">
                <a:solidFill>
                  <a:srgbClr val="FFFFFF"/>
                </a:solidFill>
                <a:latin typeface="Akzidenz-Grotesk"/>
                <a:ea typeface="Akzidenz-Grotesk"/>
                <a:cs typeface="Akzidenz-Grotesk"/>
                <a:sym typeface="Akzidenz-Grotesk"/>
              </a:rPr>
              <a:t>Ensures compatibility with various document formats.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0" y="7218015"/>
            <a:ext cx="18288000" cy="3864925"/>
            <a:chOff x="0" y="0"/>
            <a:chExt cx="24384000" cy="5153233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/>
            <a:srcRect l="0" t="61884" r="0" b="6394"/>
            <a:stretch>
              <a:fillRect/>
            </a:stretch>
          </p:blipFill>
          <p:spPr>
            <a:xfrm flipH="false" flipV="false">
              <a:off x="0" y="0"/>
              <a:ext cx="24384000" cy="515323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81159" y="-4403894"/>
            <a:ext cx="13368801" cy="10865189"/>
          </a:xfrm>
          <a:custGeom>
            <a:avLst/>
            <a:gdLst/>
            <a:ahLst/>
            <a:cxnLst/>
            <a:rect r="r" b="b" t="t" l="l"/>
            <a:pathLst>
              <a:path h="10865189" w="13368801">
                <a:moveTo>
                  <a:pt x="0" y="0"/>
                </a:moveTo>
                <a:lnTo>
                  <a:pt x="13368801" y="0"/>
                </a:lnTo>
                <a:lnTo>
                  <a:pt x="13368801" y="10865188"/>
                </a:lnTo>
                <a:lnTo>
                  <a:pt x="0" y="108651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30360" y="1911048"/>
            <a:ext cx="12207425" cy="7499960"/>
            <a:chOff x="0" y="0"/>
            <a:chExt cx="16276567" cy="9999947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4277" t="0" r="4277" b="0"/>
            <a:stretch>
              <a:fillRect/>
            </a:stretch>
          </p:blipFill>
          <p:spPr>
            <a:xfrm flipH="false" flipV="false">
              <a:off x="0" y="0"/>
              <a:ext cx="16276567" cy="9999947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320688" y="-360543"/>
            <a:ext cx="5417565" cy="171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99"/>
              </a:lnSpc>
            </a:pPr>
            <a:r>
              <a:rPr lang="en-US" sz="9999" u="sng">
                <a:solidFill>
                  <a:srgbClr val="FFFFFF"/>
                </a:solidFill>
                <a:latin typeface="Segment A Bold"/>
                <a:ea typeface="Segment A Bold"/>
                <a:cs typeface="Segment A Bold"/>
                <a:sym typeface="Segment A Bold"/>
              </a:rPr>
              <a:t>SCREENSHOTS :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2133559" y="-4251494"/>
            <a:ext cx="13368801" cy="10865189"/>
          </a:xfrm>
          <a:custGeom>
            <a:avLst/>
            <a:gdLst/>
            <a:ahLst/>
            <a:cxnLst/>
            <a:rect r="r" b="b" t="t" l="l"/>
            <a:pathLst>
              <a:path h="10865189" w="13368801">
                <a:moveTo>
                  <a:pt x="0" y="0"/>
                </a:moveTo>
                <a:lnTo>
                  <a:pt x="13368801" y="0"/>
                </a:lnTo>
                <a:lnTo>
                  <a:pt x="13368801" y="10865188"/>
                </a:lnTo>
                <a:lnTo>
                  <a:pt x="0" y="108651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92841" y="871518"/>
            <a:ext cx="12829855" cy="7216793"/>
          </a:xfrm>
          <a:custGeom>
            <a:avLst/>
            <a:gdLst/>
            <a:ahLst/>
            <a:cxnLst/>
            <a:rect r="r" b="b" t="t" l="l"/>
            <a:pathLst>
              <a:path h="7216793" w="12829855">
                <a:moveTo>
                  <a:pt x="0" y="0"/>
                </a:moveTo>
                <a:lnTo>
                  <a:pt x="12829854" y="0"/>
                </a:lnTo>
                <a:lnTo>
                  <a:pt x="12829854" y="7216793"/>
                </a:lnTo>
                <a:lnTo>
                  <a:pt x="0" y="72167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50346" y="-4561077"/>
            <a:ext cx="13368801" cy="10865189"/>
          </a:xfrm>
          <a:custGeom>
            <a:avLst/>
            <a:gdLst/>
            <a:ahLst/>
            <a:cxnLst/>
            <a:rect r="r" b="b" t="t" l="l"/>
            <a:pathLst>
              <a:path h="10865189" w="13368801">
                <a:moveTo>
                  <a:pt x="0" y="0"/>
                </a:moveTo>
                <a:lnTo>
                  <a:pt x="13368800" y="0"/>
                </a:lnTo>
                <a:lnTo>
                  <a:pt x="13368800" y="10865189"/>
                </a:lnTo>
                <a:lnTo>
                  <a:pt x="0" y="108651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25176" y="-4403894"/>
            <a:ext cx="13368801" cy="10865189"/>
          </a:xfrm>
          <a:custGeom>
            <a:avLst/>
            <a:gdLst/>
            <a:ahLst/>
            <a:cxnLst/>
            <a:rect r="r" b="b" t="t" l="l"/>
            <a:pathLst>
              <a:path h="10865189" w="13368801">
                <a:moveTo>
                  <a:pt x="0" y="0"/>
                </a:moveTo>
                <a:lnTo>
                  <a:pt x="13368800" y="0"/>
                </a:lnTo>
                <a:lnTo>
                  <a:pt x="13368800" y="10865188"/>
                </a:lnTo>
                <a:lnTo>
                  <a:pt x="0" y="108651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1131" y="1490057"/>
            <a:ext cx="12990019" cy="7306886"/>
          </a:xfrm>
          <a:custGeom>
            <a:avLst/>
            <a:gdLst/>
            <a:ahLst/>
            <a:cxnLst/>
            <a:rect r="r" b="b" t="t" l="l"/>
            <a:pathLst>
              <a:path h="7306886" w="12990019">
                <a:moveTo>
                  <a:pt x="0" y="0"/>
                </a:moveTo>
                <a:lnTo>
                  <a:pt x="12990019" y="0"/>
                </a:lnTo>
                <a:lnTo>
                  <a:pt x="12990019" y="7306886"/>
                </a:lnTo>
                <a:lnTo>
                  <a:pt x="0" y="7306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DAGKLFvQR-o</dc:identifier>
  <dcterms:modified xsi:type="dcterms:W3CDTF">2011-08-01T06:04:30Z</dcterms:modified>
  <cp:revision>1</cp:revision>
  <dc:title>Black and White Business Project Minimalist Presentation</dc:title>
</cp:coreProperties>
</file>

<file path=docProps/thumbnail.jpeg>
</file>